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7" r:id="rId3"/>
    <p:sldId id="565" r:id="rId4"/>
    <p:sldId id="566" r:id="rId5"/>
    <p:sldId id="577" r:id="rId6"/>
    <p:sldId id="582" r:id="rId7"/>
    <p:sldId id="578" r:id="rId8"/>
    <p:sldId id="596" r:id="rId9"/>
    <p:sldId id="585" r:id="rId10"/>
    <p:sldId id="586" r:id="rId11"/>
    <p:sldId id="587" r:id="rId12"/>
    <p:sldId id="595" r:id="rId13"/>
    <p:sldId id="593" r:id="rId14"/>
    <p:sldId id="581" r:id="rId15"/>
    <p:sldId id="614" r:id="rId16"/>
    <p:sldId id="615" r:id="rId17"/>
    <p:sldId id="588" r:id="rId18"/>
    <p:sldId id="598" r:id="rId19"/>
    <p:sldId id="599" r:id="rId20"/>
    <p:sldId id="601" r:id="rId21"/>
    <p:sldId id="613" r:id="rId22"/>
    <p:sldId id="616" r:id="rId23"/>
    <p:sldId id="576" r:id="rId24"/>
    <p:sldId id="5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53" autoAdjust="0"/>
  </p:normalViewPr>
  <p:slideViewPr>
    <p:cSldViewPr snapToGrid="0" showGuides="1">
      <p:cViewPr varScale="1">
        <p:scale>
          <a:sx n="88" d="100"/>
          <a:sy n="88" d="100"/>
        </p:scale>
        <p:origin x="494" y="72"/>
      </p:cViewPr>
      <p:guideLst>
        <p:guide orient="horz" pos="2159"/>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customXml" Target="../customXml/item3.xml"/><Relationship Id="rId32" Type="http://schemas.openxmlformats.org/officeDocument/2006/relationships/customXml" Target="../customXml/item2.xml"/><Relationship Id="rId31" Type="http://schemas.openxmlformats.org/officeDocument/2006/relationships/customXml" Target="../customXml/item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D95C29-67EF-49A4-98C1-FCB15B726954}"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41700E-07F4-4037-B9BA-0B1759606C56}"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83B8F-3A1C-4F2C-B130-8969D6C1E4A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C6B6B-DEB4-4104-BA10-F9FA8AE5C1B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Title Slide">
    <p:spTree>
      <p:nvGrpSpPr>
        <p:cNvPr id="1" name=""/>
        <p:cNvGrpSpPr/>
        <p:nvPr/>
      </p:nvGrpSpPr>
      <p:grpSpPr>
        <a:xfrm>
          <a:off x="0" y="0"/>
          <a:ext cx="0" cy="0"/>
          <a:chOff x="0" y="0"/>
          <a:chExt cx="0" cy="0"/>
        </a:xfrm>
      </p:grpSpPr>
      <p:sp>
        <p:nvSpPr>
          <p:cNvPr id="15" name="Title 1"/>
          <p:cNvSpPr>
            <a:spLocks noGrp="1"/>
          </p:cNvSpPr>
          <p:nvPr>
            <p:ph type="ctrTitle"/>
          </p:nvPr>
        </p:nvSpPr>
        <p:spPr>
          <a:xfrm>
            <a:off x="0" y="2573383"/>
            <a:ext cx="12192000" cy="1711234"/>
          </a:xfrm>
          <a:solidFill>
            <a:srgbClr val="002060"/>
          </a:solidFill>
        </p:spPr>
        <p:style>
          <a:lnRef idx="0">
            <a:schemeClr val="accent1"/>
          </a:lnRef>
          <a:fillRef idx="3">
            <a:schemeClr val="accent1"/>
          </a:fillRef>
          <a:effectRef idx="3">
            <a:schemeClr val="accent1"/>
          </a:effectRef>
          <a:fontRef idx="minor">
            <a:schemeClr val="lt1"/>
          </a:fontRef>
        </p:style>
        <p:txBody>
          <a:bodyPr anchor="b"/>
          <a:lstStyle>
            <a:lvl1pPr algn="ctr">
              <a:defRPr sz="6000" b="1"/>
            </a:lvl1pPr>
          </a:lstStyle>
          <a:p>
            <a:endParaRPr lang="en-US" dirty="0"/>
          </a:p>
        </p:txBody>
      </p:sp>
      <p:sp>
        <p:nvSpPr>
          <p:cNvPr id="16" name="Subtitle 2"/>
          <p:cNvSpPr>
            <a:spLocks noGrp="1"/>
          </p:cNvSpPr>
          <p:nvPr>
            <p:ph type="subTitle" idx="1"/>
          </p:nvPr>
        </p:nvSpPr>
        <p:spPr>
          <a:xfrm>
            <a:off x="6884126" y="4738508"/>
            <a:ext cx="5185954" cy="460510"/>
          </a:xfrm>
        </p:spPr>
        <p:txBody>
          <a:bodyPr>
            <a:normAutofit/>
          </a:bodyPr>
          <a:lstStyle>
            <a:lvl1pPr marL="0" indent="0" algn="ctr">
              <a:buNone/>
              <a:defRPr sz="2800" b="1">
                <a:solidFill>
                  <a:srgbClr val="0010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7" name="Date Placeholder 3"/>
          <p:cNvSpPr>
            <a:spLocks noGrp="1"/>
          </p:cNvSpPr>
          <p:nvPr>
            <p:ph type="dt" sz="half" idx="10"/>
          </p:nvPr>
        </p:nvSpPr>
        <p:spPr>
          <a:xfrm>
            <a:off x="838200" y="6356350"/>
            <a:ext cx="2743200" cy="365125"/>
          </a:xfrm>
        </p:spPr>
        <p:txBody>
          <a:bodyPr/>
          <a:lstStyle/>
          <a:p>
            <a:fld id="{6C0E30B0-E077-4993-974F-9A916C82C114}" type="datetime1">
              <a:rPr lang="en-US" smtClean="0"/>
            </a:fld>
            <a:endParaRPr lang="en-US"/>
          </a:p>
        </p:txBody>
      </p:sp>
      <p:sp>
        <p:nvSpPr>
          <p:cNvPr id="18" name="Slide Number Placeholder 5"/>
          <p:cNvSpPr>
            <a:spLocks noGrp="1"/>
          </p:cNvSpPr>
          <p:nvPr>
            <p:ph type="sldNum" sz="quarter" idx="12"/>
          </p:nvPr>
        </p:nvSpPr>
        <p:spPr>
          <a:xfrm>
            <a:off x="8610600" y="6356350"/>
            <a:ext cx="2743200" cy="365125"/>
          </a:xfrm>
        </p:spPr>
        <p:txBody>
          <a:bodyPr/>
          <a:lstStyle/>
          <a:p>
            <a:fld id="{DEAFE983-65F8-481A-83AB-B8769D089CA8}" type="slidenum">
              <a:rPr lang="en-US" smtClean="0"/>
            </a:fld>
            <a:endParaRPr lang="en-US"/>
          </a:p>
        </p:txBody>
      </p:sp>
      <p:sp>
        <p:nvSpPr>
          <p:cNvPr id="20" name="Title 1"/>
          <p:cNvSpPr txBox="1"/>
          <p:nvPr userDrawn="1"/>
        </p:nvSpPr>
        <p:spPr>
          <a:xfrm>
            <a:off x="-13063" y="596657"/>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1" name="Text Placeholder 11"/>
          <p:cNvSpPr>
            <a:spLocks noGrp="1"/>
          </p:cNvSpPr>
          <p:nvPr>
            <p:ph type="body" sz="quarter" idx="13"/>
          </p:nvPr>
        </p:nvSpPr>
        <p:spPr>
          <a:xfrm>
            <a:off x="130629" y="692331"/>
            <a:ext cx="4402183" cy="1045029"/>
          </a:xfrm>
        </p:spPr>
        <p:txBody>
          <a:bodyPr>
            <a:normAutofit/>
          </a:bodyPr>
          <a:lstStyle>
            <a:lvl1pPr algn="ctr">
              <a:lnSpc>
                <a:spcPct val="100000"/>
              </a:lnSpc>
              <a:buNone/>
              <a:defRPr sz="4800" b="1">
                <a:solidFill>
                  <a:schemeClr val="bg1">
                    <a:lumMod val="95000"/>
                  </a:schemeClr>
                </a:solidFill>
              </a:defRPr>
            </a:lvl1pPr>
          </a:lstStyle>
          <a:p>
            <a:pPr lvl="0"/>
            <a:endParaRPr lang="en-US" dirty="0"/>
          </a:p>
        </p:txBody>
      </p:sp>
      <p:sp>
        <p:nvSpPr>
          <p:cNvPr id="25" name="Title 1"/>
          <p:cNvSpPr txBox="1"/>
          <p:nvPr userDrawn="1"/>
        </p:nvSpPr>
        <p:spPr>
          <a:xfrm>
            <a:off x="7559042" y="605365"/>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6" name="Text Placeholder 18"/>
          <p:cNvSpPr>
            <a:spLocks noGrp="1"/>
          </p:cNvSpPr>
          <p:nvPr>
            <p:ph type="body" sz="quarter" idx="14"/>
          </p:nvPr>
        </p:nvSpPr>
        <p:spPr>
          <a:xfrm>
            <a:off x="7628708" y="692331"/>
            <a:ext cx="4467497" cy="1058091"/>
          </a:xfrm>
        </p:spPr>
        <p:txBody>
          <a:bodyPr>
            <a:normAutofit/>
          </a:bodyPr>
          <a:lstStyle>
            <a:lvl1pPr algn="ctr">
              <a:lnSpc>
                <a:spcPct val="100000"/>
              </a:lnSpc>
              <a:buNone/>
              <a:defRPr sz="4800" b="1">
                <a:solidFill>
                  <a:schemeClr val="bg1"/>
                </a:solidFill>
              </a:defRPr>
            </a:lvl1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lvl1pPr>
              <a:defRPr b="1">
                <a:solidFill>
                  <a:schemeClr val="bg1">
                    <a:lumMod val="95000"/>
                  </a:schemeClr>
                </a:solidFill>
                <a:latin typeface="+mn-lt"/>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buFont typeface="Wingdings" panose="05000000000000000000" pitchFamily="2" charset="2"/>
              <a:buChar char="q"/>
              <a:defRPr b="1">
                <a:solidFill>
                  <a:srgbClr val="001050"/>
                </a:solidFill>
              </a:defRPr>
            </a:lvl1pPr>
            <a:lvl2pPr>
              <a:buFont typeface="Wingdings" panose="05000000000000000000" pitchFamily="2" charset="2"/>
              <a:buChar char="§"/>
              <a:defRPr b="0"/>
            </a:lvl2pPr>
            <a:lvl3pPr>
              <a:buFont typeface="Courier New" panose="02070309020205020404" pitchFamily="49" charset="0"/>
              <a:buChar char="o"/>
              <a:defRPr b="0">
                <a:latin typeface="+mj-lt"/>
              </a:defRPr>
            </a:lvl3pPr>
            <a:lvl4pPr>
              <a:buFont typeface="Arial" panose="020B0604020202020204" pitchFamily="34" charset="0"/>
              <a:buChar char="•"/>
              <a:defRPr b="0">
                <a:latin typeface="+mj-lt"/>
              </a:defRPr>
            </a:lvl4pPr>
            <a:lvl5pPr>
              <a:buFont typeface="Arial" panose="020B0604020202020204" pitchFamily="34" charset="0"/>
              <a:buChar char="•"/>
              <a:defRPr b="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solidFill>
            <a:srgbClr val="002060"/>
          </a:solidFill>
        </p:spPr>
        <p:txBody>
          <a:bodyPr anchor="b"/>
          <a:lstStyle>
            <a:lvl1pPr>
              <a:defRPr sz="6000" b="1">
                <a:solidFill>
                  <a:schemeClr val="bg1"/>
                </a:solidFill>
                <a:latin typeface="+mn-lt"/>
              </a:defRPr>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b="0">
                <a:solidFill>
                  <a:srgbClr val="001050"/>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52062"/>
            <a:ext cx="10515600" cy="1325563"/>
          </a:xfrm>
          <a:solidFill>
            <a:srgbClr val="002060"/>
          </a:solidFill>
        </p:spPr>
        <p:txBody>
          <a:bodyPr>
            <a:normAutofit/>
          </a:bodyPr>
          <a:lstStyle>
            <a:lvl1pPr>
              <a:defRPr sz="4800" b="1">
                <a:solidFill>
                  <a:schemeClr val="bg1"/>
                </a:solidFill>
                <a:latin typeface="+mn-lt"/>
              </a:defRPr>
            </a:lvl1p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02280214-E8A3-43BC-B597-D3E30C8B00C0}"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latin typeface="+mn-lt"/>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8DD38542-80B1-4CF8-8433-4FF09B77E667}"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6DA35-5107-4BD5-8AAB-1BDDC0BFF481}" type="datetime1">
              <a:rPr lang="en-US" smtClean="0"/>
            </a:fld>
            <a:endParaRPr lang="en-US"/>
          </a:p>
        </p:txBody>
      </p:sp>
      <p:sp>
        <p:nvSpPr>
          <p:cNvPr id="4" name="Slide Number Placeholder 3"/>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A08FD-3D60-442C-B673-50DEA1E71820}" type="datetime1">
              <a:rPr lang="en-US" smtClean="0"/>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FE983-65F8-481A-83AB-B8769D089CA8}" type="slidenum">
              <a:rPr lang="en-US" smtClean="0"/>
            </a:fld>
            <a:endParaRPr lang="en-US"/>
          </a:p>
        </p:txBody>
      </p:sp>
      <p:pic>
        <p:nvPicPr>
          <p:cNvPr id="10" name="Picture 4" descr="Related image"/>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p:txStyles>
    <p:titleStyle>
      <a:lvl1pPr algn="l" defTabSz="914400" rtl="0" eaLnBrk="1" latinLnBrk="0" hangingPunct="1">
        <a:lnSpc>
          <a:spcPct val="90000"/>
        </a:lnSpc>
        <a:spcBef>
          <a:spcPct val="0"/>
        </a:spcBef>
        <a:buNone/>
        <a:defRPr sz="4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574"/>
            <a:ext cx="10515600" cy="880032"/>
          </a:xfrm>
        </p:spPr>
        <p:txBody>
          <a:bodyPr>
            <a:normAutofit/>
          </a:bodyPr>
          <a:lstStyle/>
          <a:p>
            <a:pPr algn="ctr"/>
            <a:r>
              <a:rPr lang="en-US" sz="4400" dirty="0">
                <a:latin typeface="Times New Roman" panose="02020603050405020304" pitchFamily="18" charset="0"/>
                <a:cs typeface="Times New Roman" panose="02020603050405020304" pitchFamily="18" charset="0"/>
              </a:rPr>
              <a:t>Futsal Field Reservation System</a:t>
            </a:r>
            <a:endParaRPr lang="en-US" sz="4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197168"/>
            <a:ext cx="10515600" cy="4976620"/>
          </a:xfrm>
        </p:spPr>
        <p:txBody>
          <a:bodyPr>
            <a:normAutofit fontScale="57500" lnSpcReduction="20000"/>
          </a:bodyPr>
          <a:lstStyle/>
          <a:p>
            <a:pPr algn="ctr"/>
            <a:r>
              <a:rPr lang="en-US" sz="3800" b="1" u="sng" dirty="0">
                <a:latin typeface="Times New Roman" panose="02020603050405020304" pitchFamily="18" charset="0"/>
                <a:cs typeface="Times New Roman" panose="02020603050405020304" pitchFamily="18" charset="0"/>
              </a:rPr>
              <a:t>Developed By:</a:t>
            </a:r>
            <a:endParaRPr lang="en-US" sz="3800" dirty="0">
              <a:latin typeface="Times New Roman" panose="02020603050405020304" pitchFamily="18" charset="0"/>
              <a:cs typeface="Times New Roman" panose="02020603050405020304" pitchFamily="18" charset="0"/>
            </a:endParaRPr>
          </a:p>
          <a:p>
            <a:pPr algn="ctr"/>
            <a:r>
              <a:rPr lang="en-US" sz="4200" dirty="0">
                <a:latin typeface="Times New Roman" panose="02020603050405020304" pitchFamily="18" charset="0"/>
                <a:cs typeface="Times New Roman" panose="02020603050405020304" pitchFamily="18" charset="0"/>
              </a:rPr>
              <a:t>Ehtisham Naveed</a:t>
            </a:r>
            <a:endParaRPr lang="en-US" sz="42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CK-FA-21-110734</a:t>
            </a:r>
            <a:endParaRPr lang="en-US" sz="44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Saadullah</a:t>
            </a:r>
            <a:endParaRPr lang="en-US" sz="44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CK-FA-21-110420s</a:t>
            </a:r>
            <a:endParaRPr lang="en-US" sz="4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Supervised By</a:t>
            </a:r>
            <a:r>
              <a:rPr lang="en-US" sz="3400" u="sng" dirty="0">
                <a:latin typeface="Times New Roman" panose="02020603050405020304" pitchFamily="18" charset="0"/>
                <a:cs typeface="Times New Roman" panose="02020603050405020304" pitchFamily="18" charset="0"/>
              </a:rPr>
              <a:t>:</a:t>
            </a:r>
            <a:endParaRPr lang="en-US" sz="3400"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Mam Nazish Bashir</a:t>
            </a:r>
            <a:endParaRPr lang="en-US" sz="3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Program: </a:t>
            </a:r>
            <a:endParaRPr lang="en-US" sz="3400" b="1" u="sng"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Computer Science</a:t>
            </a:r>
            <a:endParaRPr lang="en-US" sz="3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Session:</a:t>
            </a:r>
            <a:r>
              <a:rPr lang="en-US" sz="3400" u="sng" dirty="0">
                <a:latin typeface="Times New Roman" panose="02020603050405020304" pitchFamily="18" charset="0"/>
                <a:cs typeface="Times New Roman" panose="02020603050405020304" pitchFamily="18" charset="0"/>
              </a:rPr>
              <a:t>  </a:t>
            </a:r>
            <a:endParaRPr lang="en-US" sz="3400" u="sng"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Fall 2021 to Spring 2025</a:t>
            </a:r>
            <a:endParaRPr lang="en-US" sz="3400" b="1" dirty="0">
              <a:latin typeface="Times New Roman" panose="02020603050405020304" pitchFamily="18" charset="0"/>
              <a:cs typeface="Times New Roman" panose="02020603050405020304" pitchFamily="18" charset="0"/>
            </a:endParaRPr>
          </a:p>
          <a:p>
            <a:pPr algn="ctr"/>
            <a:r>
              <a:rPr lang="en-US" sz="3800" b="1" dirty="0">
                <a:latin typeface="Times New Roman" panose="02020603050405020304" pitchFamily="18" charset="0"/>
                <a:cs typeface="Times New Roman" panose="02020603050405020304" pitchFamily="18" charset="0"/>
              </a:rPr>
              <a:t>Department of Computing &amp; Technology </a:t>
            </a:r>
            <a:endParaRPr lang="en-US" sz="3800" b="1" dirty="0">
              <a:latin typeface="Times New Roman" panose="02020603050405020304" pitchFamily="18" charset="0"/>
              <a:cs typeface="Times New Roman" panose="02020603050405020304" pitchFamily="18" charset="0"/>
            </a:endParaRPr>
          </a:p>
          <a:p>
            <a:pPr algn="ctr"/>
            <a:r>
              <a:rPr lang="en-US" sz="3800" b="1" dirty="0">
                <a:latin typeface="Times New Roman" panose="02020603050405020304" pitchFamily="18" charset="0"/>
                <a:cs typeface="Times New Roman" panose="02020603050405020304" pitchFamily="18" charset="0"/>
              </a:rPr>
              <a:t>Iqra University Islamabad Campus (Chak Shahzad)</a:t>
            </a:r>
            <a:endParaRPr lang="en-US" sz="3800" b="1" dirty="0">
              <a:latin typeface="Times New Roman" panose="02020603050405020304" pitchFamily="18" charset="0"/>
              <a:cs typeface="Times New Roman" panose="02020603050405020304" pitchFamily="18" charset="0"/>
            </a:endParaRPr>
          </a:p>
          <a:p>
            <a:endParaRPr lang="en-US" sz="2400" dirty="0">
              <a:latin typeface="+mn-lt"/>
            </a:endParaRPr>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1043709"/>
            <a:ext cx="10515600" cy="4184073"/>
          </a:xfrm>
        </p:spPr>
        <p:txBody>
          <a:bodyPr>
            <a:normAutofit lnSpcReduction="10000"/>
          </a:bodyPr>
          <a:lstStyle/>
          <a:p>
            <a:pPr>
              <a:buNone/>
            </a:pPr>
            <a:r>
              <a:rPr lang="en-US" sz="2600" dirty="0">
                <a:latin typeface="Times New Roman" panose="02020603050405020304" pitchFamily="18" charset="0"/>
                <a:cs typeface="Times New Roman" panose="02020603050405020304" pitchFamily="18" charset="0"/>
              </a:rPr>
              <a:t>Backend:</a:t>
            </a:r>
            <a:endParaRPr lang="en-US" sz="2600" dirty="0">
              <a:latin typeface="Times New Roman" panose="02020603050405020304" pitchFamily="18" charset="0"/>
              <a:cs typeface="Times New Roman" panose="02020603050405020304" pitchFamily="18" charset="0"/>
            </a:endParaRPr>
          </a:p>
          <a:p>
            <a:r>
              <a:rPr lang="en-US" sz="2600" b="0" dirty="0">
                <a:latin typeface="Times New Roman" panose="02020603050405020304" pitchFamily="18" charset="0"/>
                <a:cs typeface="Times New Roman" panose="02020603050405020304" pitchFamily="18" charset="0"/>
              </a:rPr>
              <a:t>In the backend step,</a:t>
            </a:r>
            <a:r>
              <a:rPr lang="en-US" altLang="en-US" sz="2400" b="0">
                <a:latin typeface="Times New Roman" panose="02020603050405020304" pitchFamily="18" charset="0"/>
                <a:cs typeface="Times New Roman" panose="02020603050405020304" pitchFamily="18" charset="0"/>
              </a:rPr>
              <a:t> we will use Node.js and Express.js to handle server-side logic and manage user requests efficiently.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MongoDB will serve as the database to store and manage unstructured data such as user profiles, bookings, and ground information.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The backend will facilitate features like user authentication, ground booking management, team coordination, and donation processing.</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The system will also ensure smooth integration between the frontend and backend, with secure handling of data and real-time updates for users.</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Use Case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Content Placeholder 5"/>
          <p:cNvPicPr>
            <a:picLocks noChangeAspect="1"/>
          </p:cNvPicPr>
          <p:nvPr>
            <p:ph idx="1"/>
          </p:nvPr>
        </p:nvPicPr>
        <p:blipFill>
          <a:blip r:embed="rId1"/>
          <a:stretch>
            <a:fillRect/>
          </a:stretch>
        </p:blipFill>
        <p:spPr>
          <a:xfrm>
            <a:off x="3462655" y="1842135"/>
            <a:ext cx="526542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085"/>
            <a:ext cx="10515600" cy="1325563"/>
          </a:xfrm>
        </p:spPr>
        <p:txBody>
          <a:bodyPr/>
          <a:lstStyle/>
          <a:p>
            <a:pPr algn="ctr"/>
            <a:r>
              <a:rPr lang="en-US" dirty="0"/>
              <a:t>Activity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Diagram:</a:t>
            </a:r>
            <a:endParaRPr lang="en-US"/>
          </a:p>
        </p:txBody>
      </p:sp>
      <p:pic>
        <p:nvPicPr>
          <p:cNvPr id="7" name="Picture 6"/>
          <p:cNvPicPr>
            <a:picLocks noChangeAspect="1"/>
          </p:cNvPicPr>
          <p:nvPr/>
        </p:nvPicPr>
        <p:blipFill>
          <a:blip r:embed="rId1"/>
          <a:stretch>
            <a:fillRect/>
          </a:stretch>
        </p:blipFill>
        <p:spPr>
          <a:xfrm>
            <a:off x="3428365" y="1884680"/>
            <a:ext cx="4757420" cy="49733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Prototype </a:t>
            </a:r>
            <a:r>
              <a:rPr lang="en-US" sz="4000" dirty="0"/>
              <a:t> </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Text Box 2"/>
          <p:cNvSpPr txBox="1"/>
          <p:nvPr/>
        </p:nvSpPr>
        <p:spPr>
          <a:xfrm>
            <a:off x="838200" y="1040765"/>
            <a:ext cx="10314305" cy="4924425"/>
          </a:xfrm>
          <a:prstGeom prst="rect">
            <a:avLst/>
          </a:prstGeom>
        </p:spPr>
        <p:txBody>
          <a:bodyPr>
            <a:noAutofit/>
          </a:bodyPr>
          <a:p>
            <a:pPr>
              <a:lnSpc>
                <a:spcPts val="1425"/>
              </a:lnSpc>
            </a:pPr>
            <a:r>
              <a:rPr lang="en-US" sz="2400" b="1">
                <a:solidFill>
                  <a:schemeClr val="tx1"/>
                </a:solidFill>
                <a:latin typeface="Consolas" panose="020B0609020204030204"/>
                <a:ea typeface="Consolas" panose="020B0609020204030204"/>
              </a:rPr>
              <a:t>Dashboard:</a:t>
            </a:r>
            <a:endParaRPr lang="en-US" sz="2400" b="1">
              <a:solidFill>
                <a:schemeClr val="tx1"/>
              </a:solidFill>
              <a:latin typeface="Consolas" panose="020B0609020204030204"/>
              <a:ea typeface="Consolas" panose="020B0609020204030204"/>
            </a:endParaRPr>
          </a:p>
          <a:p>
            <a:pPr>
              <a:lnSpc>
                <a:spcPts val="1425"/>
              </a:lnSpc>
            </a:pPr>
            <a:endParaRPr lang="en-US" sz="2400" b="1">
              <a:solidFill>
                <a:schemeClr val="tx1"/>
              </a:solidFill>
              <a:latin typeface="Consolas" panose="020B0609020204030204"/>
              <a:ea typeface="Consolas" panose="020B0609020204030204"/>
            </a:endParaRPr>
          </a:p>
          <a:p>
            <a:pPr>
              <a:lnSpc>
                <a:spcPts val="1425"/>
              </a:lnSpc>
            </a:pPr>
            <a:endParaRPr lang="en-US" sz="2400" b="1">
              <a:solidFill>
                <a:schemeClr val="tx1"/>
              </a:solidFill>
              <a:latin typeface="Consolas" panose="020B0609020204030204"/>
              <a:ea typeface="Consolas" panose="020B0609020204030204"/>
            </a:endParaRPr>
          </a:p>
        </p:txBody>
      </p:sp>
      <p:pic>
        <p:nvPicPr>
          <p:cNvPr id="7" name="Picture 6" descr="Picture1"/>
          <p:cNvPicPr>
            <a:picLocks noChangeAspect="1"/>
          </p:cNvPicPr>
          <p:nvPr/>
        </p:nvPicPr>
        <p:blipFill>
          <a:blip r:embed="rId1"/>
          <a:stretch>
            <a:fillRect/>
          </a:stretch>
        </p:blipFill>
        <p:spPr>
          <a:xfrm>
            <a:off x="838200" y="1240790"/>
            <a:ext cx="10327640" cy="51155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Signup(Ground Owner/ Team) Dashboard</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7" name="Picture 6"/>
          <p:cNvPicPr>
            <a:picLocks noChangeAspect="1"/>
          </p:cNvPicPr>
          <p:nvPr/>
        </p:nvPicPr>
        <p:blipFill>
          <a:blip r:embed="rId1"/>
          <a:stretch>
            <a:fillRect/>
          </a:stretch>
        </p:blipFill>
        <p:spPr>
          <a:xfrm>
            <a:off x="6911975" y="1859280"/>
            <a:ext cx="3559810" cy="4329430"/>
          </a:xfrm>
          <a:prstGeom prst="rect">
            <a:avLst/>
          </a:prstGeom>
        </p:spPr>
      </p:pic>
      <p:pic>
        <p:nvPicPr>
          <p:cNvPr id="8" name="Content Placeholder 7" descr="Picture2"/>
          <p:cNvPicPr>
            <a:picLocks noChangeAspect="1"/>
          </p:cNvPicPr>
          <p:nvPr>
            <p:ph idx="1"/>
          </p:nvPr>
        </p:nvPicPr>
        <p:blipFill>
          <a:blip r:embed="rId2"/>
          <a:stretch>
            <a:fillRect/>
          </a:stretch>
        </p:blipFill>
        <p:spPr>
          <a:xfrm>
            <a:off x="1717040" y="1825625"/>
            <a:ext cx="8757285"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LOGIN(Ground Owner/Team) Dashboard</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7" name="Picture 6"/>
          <p:cNvPicPr>
            <a:picLocks noChangeAspect="1"/>
          </p:cNvPicPr>
          <p:nvPr/>
        </p:nvPicPr>
        <p:blipFill>
          <a:blip r:embed="rId1"/>
          <a:stretch>
            <a:fillRect/>
          </a:stretch>
        </p:blipFill>
        <p:spPr>
          <a:xfrm>
            <a:off x="6269355" y="2058670"/>
            <a:ext cx="4638040" cy="3880485"/>
          </a:xfrm>
          <a:prstGeom prst="rect">
            <a:avLst/>
          </a:prstGeom>
        </p:spPr>
      </p:pic>
      <p:pic>
        <p:nvPicPr>
          <p:cNvPr id="9" name="Content Placeholder 8" descr="Picture4"/>
          <p:cNvPicPr>
            <a:picLocks noChangeAspect="1"/>
          </p:cNvPicPr>
          <p:nvPr>
            <p:ph idx="1"/>
          </p:nvPr>
        </p:nvPicPr>
        <p:blipFill>
          <a:blip r:embed="rId2"/>
          <a:stretch>
            <a:fillRect/>
          </a:stretch>
        </p:blipFill>
        <p:spPr>
          <a:xfrm>
            <a:off x="1337945" y="1771015"/>
            <a:ext cx="9569450" cy="4762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t>Teams Dashboard</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7" name="Content Placeholder 6" descr="Picture6"/>
          <p:cNvPicPr>
            <a:picLocks noChangeAspect="1"/>
          </p:cNvPicPr>
          <p:nvPr>
            <p:ph idx="1"/>
          </p:nvPr>
        </p:nvPicPr>
        <p:blipFill>
          <a:blip r:embed="rId1"/>
          <a:stretch>
            <a:fillRect/>
          </a:stretch>
        </p:blipFill>
        <p:spPr>
          <a:xfrm>
            <a:off x="747395" y="1019810"/>
            <a:ext cx="10505440" cy="52216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375"/>
            <a:ext cx="10515600" cy="879475"/>
          </a:xfrm>
        </p:spPr>
        <p:txBody>
          <a:bodyPr/>
          <a:lstStyle/>
          <a:p>
            <a:r>
              <a:rPr lang="en-US" dirty="0" smtClean="0"/>
              <a:t>Ground Dashboard </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Picture 5" descr="Picture7"/>
          <p:cNvPicPr>
            <a:picLocks noChangeAspect="1"/>
          </p:cNvPicPr>
          <p:nvPr/>
        </p:nvPicPr>
        <p:blipFill>
          <a:blip r:embed="rId1"/>
          <a:stretch>
            <a:fillRect/>
          </a:stretch>
        </p:blipFill>
        <p:spPr>
          <a:xfrm>
            <a:off x="901065" y="1276985"/>
            <a:ext cx="10354310" cy="51377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Academy Dashboard</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7" name="Content Placeholder 6" descr="Picture8"/>
          <p:cNvPicPr>
            <a:picLocks noChangeAspect="1"/>
          </p:cNvPicPr>
          <p:nvPr>
            <p:ph idx="1"/>
          </p:nvPr>
        </p:nvPicPr>
        <p:blipFill>
          <a:blip r:embed="rId1"/>
          <a:stretch>
            <a:fillRect/>
          </a:stretch>
        </p:blipFill>
        <p:spPr>
          <a:xfrm>
            <a:off x="1238250" y="1811020"/>
            <a:ext cx="9994265" cy="48425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Bookings  </a:t>
            </a:r>
            <a:endParaRPr lang="en-US"/>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Content Placeholder 5" descr="Picture9"/>
          <p:cNvPicPr>
            <a:picLocks noChangeAspect="1"/>
          </p:cNvPicPr>
          <p:nvPr>
            <p:ph idx="1"/>
          </p:nvPr>
        </p:nvPicPr>
        <p:blipFill>
          <a:blip r:embed="rId1"/>
          <a:stretch>
            <a:fillRect/>
          </a:stretch>
        </p:blipFill>
        <p:spPr>
          <a:xfrm>
            <a:off x="1753235" y="1822450"/>
            <a:ext cx="8684895" cy="43091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136525"/>
            <a:ext cx="10515600" cy="824483"/>
          </a:xfrm>
        </p:spPr>
        <p:txBody>
          <a:bodyPr>
            <a:normAutofit/>
          </a:bodyPr>
          <a:lstStyle/>
          <a:p>
            <a:r>
              <a:rPr lang="en-US" sz="4000" dirty="0">
                <a:latin typeface="Times New Roman" panose="02020603050405020304" pitchFamily="18" charset="0"/>
                <a:cs typeface="Times New Roman" panose="02020603050405020304" pitchFamily="18" charset="0"/>
              </a:rPr>
              <a:t>Contents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3783" y="1025237"/>
            <a:ext cx="10515600" cy="5473218"/>
          </a:xfrm>
        </p:spPr>
        <p:txBody>
          <a:bodyPr>
            <a:normAutofit/>
          </a:bodyPr>
          <a:lstStyle/>
          <a:p>
            <a:r>
              <a:rPr lang="en-US" sz="2400" b="0" dirty="0">
                <a:latin typeface="Times New Roman" panose="02020603050405020304" pitchFamily="18" charset="0"/>
                <a:cs typeface="Times New Roman" panose="02020603050405020304" pitchFamily="18" charset="0"/>
              </a:rPr>
              <a:t>Introduction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Problem description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Proposed Solution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Aims and Objectives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 Methodology</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Prototype</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Question Answer session  </a:t>
            </a:r>
            <a:endParaRPr lang="en-US" sz="2400" b="0" dirty="0">
              <a:latin typeface="Times New Roman" panose="02020603050405020304" pitchFamily="18" charset="0"/>
              <a:cs typeface="Times New Roman" panose="02020603050405020304" pitchFamily="18" charset="0"/>
            </a:endParaRPr>
          </a:p>
          <a:p>
            <a:pPr marL="0" indent="0">
              <a:buNone/>
            </a:pPr>
            <a:endParaRPr lang="en-US" sz="3600" b="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Slots Timing / Available Slots</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7" name="Content Placeholder 6" descr="Picture10"/>
          <p:cNvPicPr>
            <a:picLocks noChangeAspect="1"/>
          </p:cNvPicPr>
          <p:nvPr>
            <p:ph idx="1"/>
          </p:nvPr>
        </p:nvPicPr>
        <p:blipFill>
          <a:blip r:embed="rId1"/>
          <a:stretch>
            <a:fillRect/>
          </a:stretch>
        </p:blipFill>
        <p:spPr>
          <a:xfrm>
            <a:off x="1771015" y="1844675"/>
            <a:ext cx="9030970" cy="43573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Chat Box</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7" name="Content Placeholder 6"/>
          <p:cNvPicPr>
            <a:picLocks noChangeAspect="1"/>
          </p:cNvPicPr>
          <p:nvPr>
            <p:ph idx="1"/>
          </p:nvPr>
        </p:nvPicPr>
        <p:blipFill>
          <a:blip r:embed="rId1"/>
          <a:stretch>
            <a:fillRect/>
          </a:stretch>
        </p:blipFill>
        <p:spPr>
          <a:xfrm>
            <a:off x="838200" y="1809115"/>
            <a:ext cx="10514965" cy="51371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281561"/>
            <a:ext cx="10515600" cy="1147440"/>
          </a:xfrm>
        </p:spPr>
        <p:txBody>
          <a:bodyPr>
            <a:normAutofit/>
          </a:bodyPr>
          <a:lstStyle/>
          <a:p>
            <a:pPr algn="ctr"/>
            <a:r>
              <a:rPr lang="en-US" sz="4800" dirty="0"/>
              <a:t>Any Questions?</a:t>
            </a:r>
            <a:endParaRPr lang="en-US" sz="4800" dirty="0"/>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6857"/>
            <a:ext cx="10515600" cy="1121352"/>
          </a:xfrm>
        </p:spPr>
        <p:txBody>
          <a:bodyPr/>
          <a:lstStyle/>
          <a:p>
            <a:pPr algn="ctr"/>
            <a:r>
              <a:rPr lang="en-US" dirty="0"/>
              <a:t>THANK YOU	</a:t>
            </a:r>
            <a:endParaRPr lang="x-none" dirty="0"/>
          </a:p>
        </p:txBody>
      </p:sp>
      <p:sp>
        <p:nvSpPr>
          <p:cNvPr id="3" name="Text Placeholder 2"/>
          <p:cNvSpPr>
            <a:spLocks noGrp="1"/>
          </p:cNvSpPr>
          <p:nvPr>
            <p:ph type="body" idx="1"/>
          </p:nvPr>
        </p:nvSpPr>
        <p:spPr>
          <a:xfrm flipV="1">
            <a:off x="831850" y="4543744"/>
            <a:ext cx="10515600" cy="45719"/>
          </a:xfrm>
        </p:spPr>
        <p:txBody>
          <a:bodyPr>
            <a:normAutofit fontScale="25000" lnSpcReduction="20000"/>
          </a:bodyPr>
          <a:lstStyle/>
          <a:p>
            <a:endParaRPr lang="x-none"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Introduction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1095" y="1029564"/>
            <a:ext cx="9065736" cy="4417079"/>
          </a:xfrm>
        </p:spPr>
        <p:txBody>
          <a:bodyPr>
            <a:normAutofit lnSpcReduction="10000"/>
          </a:bodyPr>
          <a:lstStyle/>
          <a:p>
            <a:r>
              <a:rPr lang="en-US" altLang="en-US" sz="2400" b="0">
                <a:latin typeface="Times New Roman" panose="02020603050405020304" pitchFamily="18" charset="0"/>
                <a:cs typeface="Times New Roman" panose="02020603050405020304" pitchFamily="18" charset="0"/>
              </a:rPr>
              <a:t>Transforming football experiences in Rawalpindi and Islamabad.</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Our innovative platform simplifies futsal ground bookings, saving time and effort for local teams. We enable seamless scheduling, connect players, and support ground owners in managing facilities efficiently.</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With added features like football academies and a donation system for underprivileged players, we are dedicated to fostering accessibility and professionalism in local football. </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Problem Description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183" y="1065985"/>
            <a:ext cx="10515601" cy="4645702"/>
          </a:xfrm>
        </p:spPr>
        <p:txBody>
          <a:bodyPr>
            <a:noAutofit/>
          </a:bodyPr>
          <a:lstStyle/>
          <a:p>
            <a:r>
              <a:rPr lang="en-US" altLang="en-US" sz="2400" b="0">
                <a:latin typeface="Times New Roman" panose="02020603050405020304" pitchFamily="18" charset="0"/>
                <a:cs typeface="Times New Roman" panose="02020603050405020304" pitchFamily="18" charset="0"/>
              </a:rPr>
              <a:t>Challenges in Booking Football &amp; Futsal Grounds in Pakistan</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Currently, players in Pakistan face a tedious, time-consuming process to book futsal and football grounds, with no central hub to streamline reservations. They must call multiple ground owners, wasting time and energy. Even when a slot is secured, finding opponents can be difficult. </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For ground owners, this leads to mismanagement, sporadic bookings, and lost revenue. Aspiring players, particularly from underprivileged backgrounds, struggle to access training and facilities. These barriers hinder the growth of football culture and local community involvement.</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Proposed Solution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7422" y="1075748"/>
            <a:ext cx="10515601" cy="5060009"/>
          </a:xfrm>
        </p:spPr>
        <p:txBody>
          <a:bodyPr>
            <a:noAutofit/>
          </a:bodyPr>
          <a:lstStyle/>
          <a:p>
            <a:r>
              <a:rPr lang="en-US" altLang="en-US" sz="2400" b="0">
                <a:latin typeface="Times New Roman" panose="02020603050405020304" pitchFamily="18" charset="0"/>
                <a:cs typeface="Times New Roman" panose="02020603050405020304" pitchFamily="18" charset="0"/>
              </a:rPr>
              <a:t>Our platform simplifies futsal ground booking and facility management, providing ground owners with an easy way to list available slots, streamline reservations, and increase revenue.</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Players can search, book, and arrange matches without the need to contact multiple ground owners.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Additional features include academy registration for all ages to enhance skills and a donation system to support underprivileged players.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Add Ai Futsal assistant to get information of Grounds and teams</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Aims and Objectives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186" y="1016000"/>
            <a:ext cx="10515600" cy="5212522"/>
          </a:xfrm>
        </p:spPr>
        <p:txBody>
          <a:bodyPr>
            <a:normAutofit lnSpcReduction="10000"/>
          </a:bodyPr>
          <a:lstStyle/>
          <a:p>
            <a:pPr>
              <a:buNone/>
            </a:pPr>
            <a:r>
              <a:rPr lang="en-US" sz="2400" u="sng" dirty="0">
                <a:latin typeface="Times New Roman" panose="02020603050405020304" pitchFamily="18" charset="0"/>
                <a:cs typeface="Times New Roman" panose="02020603050405020304" pitchFamily="18" charset="0"/>
              </a:rPr>
              <a:t>Aim:</a:t>
            </a:r>
            <a:endParaRPr lang="en-US" sz="2400" u="sng" dirty="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   By offering a centralized, user-friendly platform, the project aims to enhance accessibility, promote football culture, and create a more efficient, profitable business model for ground owners.</a:t>
            </a:r>
            <a:endParaRPr lang="en-US" altLang="en-US" sz="2400" b="0">
              <a:latin typeface="Times New Roman" panose="02020603050405020304" pitchFamily="18" charset="0"/>
              <a:cs typeface="Times New Roman" panose="02020603050405020304" pitchFamily="18" charset="0"/>
            </a:endParaRPr>
          </a:p>
          <a:p>
            <a:pPr>
              <a:buNone/>
            </a:pPr>
            <a:endParaRPr lang="en-US" sz="2400" u="sng" dirty="0">
              <a:latin typeface="Times New Roman" panose="02020603050405020304" pitchFamily="18" charset="0"/>
              <a:cs typeface="Times New Roman" panose="02020603050405020304" pitchFamily="18" charset="0"/>
            </a:endParaRPr>
          </a:p>
          <a:p>
            <a:pPr>
              <a:buNone/>
            </a:pPr>
            <a:r>
              <a:rPr lang="en-US" sz="2400" u="sng" dirty="0">
                <a:latin typeface="Times New Roman" panose="02020603050405020304" pitchFamily="18" charset="0"/>
                <a:cs typeface="Times New Roman" panose="02020603050405020304" pitchFamily="18" charset="0"/>
              </a:rPr>
              <a:t>Objectives</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1.Simplify the Booking Process</a:t>
            </a:r>
            <a:endParaRPr lang="en-US" altLang="en-US" sz="2400" b="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2.Optimize Facility Management </a:t>
            </a:r>
            <a:endParaRPr lang="en-US" altLang="en-US" sz="2400" b="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3.Promote Football Culture &amp; Skill Development</a:t>
            </a:r>
            <a:endParaRPr lang="en-US" altLang="en-US" sz="2400" b="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4.Support &amp; Scalability</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13" name="Picture 13"/>
          <p:cNvPicPr>
            <a:picLocks noChangeAspect="1"/>
          </p:cNvPicPr>
          <p:nvPr/>
        </p:nvPicPr>
        <p:blipFill>
          <a:blip r:embed="rId1">
            <a:extLst>
              <a:ext uri="{28A0092B-C50C-407E-A947-70E740481C1C}">
                <a14:useLocalDpi xmlns:a14="http://schemas.microsoft.com/office/drawing/2010/main" val="0"/>
              </a:ext>
            </a:extLst>
          </a:blip>
          <a:srcRect l="40185" t="13148" b="3689"/>
          <a:stretch>
            <a:fillRect/>
          </a:stretch>
        </p:blipFill>
        <p:spPr>
          <a:xfrm>
            <a:off x="3780790" y="2009775"/>
            <a:ext cx="4563110" cy="3602355"/>
          </a:xfrm>
          <a:prstGeom prst="rect">
            <a:avLst/>
          </a:prstGeom>
          <a:ln>
            <a:noFill/>
          </a:ln>
        </p:spPr>
      </p:pic>
      <p:pic>
        <p:nvPicPr>
          <p:cNvPr id="3" name="Picture 13"/>
          <p:cNvPicPr>
            <a:picLocks noChangeAspect="1"/>
          </p:cNvPicPr>
          <p:nvPr/>
        </p:nvPicPr>
        <p:blipFill>
          <a:blip r:embed="rId1">
            <a:extLst>
              <a:ext uri="{28A0092B-C50C-407E-A947-70E740481C1C}">
                <a14:useLocalDpi xmlns:a14="http://schemas.microsoft.com/office/drawing/2010/main" val="0"/>
              </a:ext>
            </a:extLst>
          </a:blip>
          <a:srcRect t="55667" r="75706" b="36689"/>
          <a:stretch>
            <a:fillRect/>
          </a:stretch>
        </p:blipFill>
        <p:spPr>
          <a:xfrm>
            <a:off x="3780790" y="2733675"/>
            <a:ext cx="1730375" cy="238125"/>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969819"/>
            <a:ext cx="10515600" cy="5207146"/>
          </a:xfrm>
        </p:spPr>
        <p:txBody>
          <a:bodyPr>
            <a:noAutofit/>
          </a:bodyPr>
          <a:lstStyle/>
          <a:p>
            <a:pPr>
              <a:buNone/>
            </a:pPr>
            <a:endParaRPr lang="en-US" sz="240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Tools: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React Js,html, CSS, JavaScript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Node </a:t>
            </a:r>
            <a:r>
              <a:rPr lang="en-US" sz="2400" b="0" dirty="0" err="1">
                <a:latin typeface="Times New Roman" panose="02020603050405020304" pitchFamily="18" charset="0"/>
                <a:cs typeface="Times New Roman" panose="02020603050405020304" pitchFamily="18" charset="0"/>
              </a:rPr>
              <a:t>js, Express Js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MONGODB</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Firebase </a:t>
            </a:r>
            <a:endParaRPr lang="en-US" sz="2400" b="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1043709"/>
            <a:ext cx="10515600" cy="5056840"/>
          </a:xfrm>
        </p:spPr>
        <p:txBody>
          <a:bodyPr>
            <a:normAutofit/>
          </a:bodyPr>
          <a:lstStyle/>
          <a:p>
            <a:pPr>
              <a:buNone/>
            </a:pPr>
            <a:r>
              <a:rPr lang="en-US" sz="2600" dirty="0">
                <a:latin typeface="Times New Roman" panose="02020603050405020304" pitchFamily="18" charset="0"/>
                <a:cs typeface="Times New Roman" panose="02020603050405020304" pitchFamily="18" charset="0"/>
              </a:rPr>
              <a:t>Data Collection:</a:t>
            </a:r>
            <a:endParaRPr lang="en-US" sz="2600" dirty="0">
              <a:latin typeface="Times New Roman" panose="02020603050405020304" pitchFamily="18" charset="0"/>
              <a:cs typeface="Times New Roman" panose="02020603050405020304" pitchFamily="18" charset="0"/>
            </a:endParaRPr>
          </a:p>
          <a:p>
            <a:r>
              <a:rPr lang="en-US" altLang="en-US" sz="2665" b="0">
                <a:latin typeface="Times New Roman" panose="02020603050405020304" pitchFamily="18" charset="0"/>
                <a:cs typeface="Times New Roman" panose="02020603050405020304" pitchFamily="18" charset="0"/>
              </a:rPr>
              <a:t> </a:t>
            </a:r>
            <a:r>
              <a:rPr lang="en-US" altLang="en-US" sz="2200" b="0">
                <a:latin typeface="Times New Roman" panose="02020603050405020304" pitchFamily="18" charset="0"/>
                <a:cs typeface="Times New Roman" panose="02020603050405020304" pitchFamily="18" charset="0"/>
              </a:rPr>
              <a:t>It will involve conducting interviews with football players and ground owners to identify pain points and feature preferences. Additionally, focus groups will be organized to gather insights on desired functionalities, while competitor analysis will be conducted to benchmark against similar platforms for best practices.</a:t>
            </a:r>
            <a:endParaRPr lang="en-US" altLang="en-US" sz="2665" b="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Front-End Design:</a:t>
            </a:r>
            <a:endParaRPr lang="en-US" sz="2600" b="0" dirty="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We will utilize tools like HTML, CSS, JavaScript, and ReactJS to create a dynamic and interactive interface. </a:t>
            </a:r>
            <a:endParaRPr lang="en-US" altLang="en-US" sz="2200" b="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The frontend will feature a user-friendly interface with consistent colors, interactive elements like buttons, booking forms, and search bars to ensure seamless navigation and ease of use for both players and ground owners.</a:t>
            </a:r>
            <a:endParaRPr lang="en-US" altLang="en-US" sz="22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7BC594A95DE64DA89C3102443A3B24" ma:contentTypeVersion="2" ma:contentTypeDescription="Create a new document." ma:contentTypeScope="" ma:versionID="e23635c323b26fad33a9a9519b806378">
  <xsd:schema xmlns:xsd="http://www.w3.org/2001/XMLSchema" xmlns:xs="http://www.w3.org/2001/XMLSchema" xmlns:p="http://schemas.microsoft.com/office/2006/metadata/properties" xmlns:ns2="784b4918-f5b5-40fe-9715-335fddce8600" targetNamespace="http://schemas.microsoft.com/office/2006/metadata/properties" ma:root="true" ma:fieldsID="5030ec59f6a27ffbdeea9cb6b163d1b3" ns2:_="">
    <xsd:import namespace="784b4918-f5b5-40fe-9715-335fddce86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4b4918-f5b5-40fe-9715-335fddce86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6EE0C3-E437-405E-923E-4F33284247D4}">
  <ds:schemaRefs/>
</ds:datastoreItem>
</file>

<file path=customXml/itemProps2.xml><?xml version="1.0" encoding="utf-8"?>
<ds:datastoreItem xmlns:ds="http://schemas.openxmlformats.org/officeDocument/2006/customXml" ds:itemID="{4E837CDE-8B39-4935-9423-9EE8812DFBDF}">
  <ds:schemaRefs/>
</ds:datastoreItem>
</file>

<file path=customXml/itemProps3.xml><?xml version="1.0" encoding="utf-8"?>
<ds:datastoreItem xmlns:ds="http://schemas.openxmlformats.org/officeDocument/2006/customXml" ds:itemID="{1E5EBB85-9AB2-4BC7-B194-532085E0130D}">
  <ds:schemaRefs/>
</ds:datastoreItem>
</file>

<file path=docProps/app.xml><?xml version="1.0" encoding="utf-8"?>
<Properties xmlns="http://schemas.openxmlformats.org/officeDocument/2006/extended-properties" xmlns:vt="http://schemas.openxmlformats.org/officeDocument/2006/docPropsVTypes">
  <TotalTime>0</TotalTime>
  <Words>3981</Words>
  <Application>WPS Presentation</Application>
  <PresentationFormat>Widescreen</PresentationFormat>
  <Paragraphs>212</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Courier New</vt:lpstr>
      <vt:lpstr>Calibri</vt:lpstr>
      <vt:lpstr>Times New Roman</vt:lpstr>
      <vt:lpstr>Microsoft YaHei</vt:lpstr>
      <vt:lpstr>Arial Unicode MS</vt:lpstr>
      <vt:lpstr>Calibri Light</vt:lpstr>
      <vt:lpstr>Consolas</vt:lpstr>
      <vt:lpstr>Office Theme</vt:lpstr>
      <vt:lpstr>Futsal Field Reservation System</vt:lpstr>
      <vt:lpstr>Contents</vt:lpstr>
      <vt:lpstr>Introduction </vt:lpstr>
      <vt:lpstr>Problem Description </vt:lpstr>
      <vt:lpstr>Proposed Solution</vt:lpstr>
      <vt:lpstr>Aims and Objectives </vt:lpstr>
      <vt:lpstr>Methodology</vt:lpstr>
      <vt:lpstr>Cont..</vt:lpstr>
      <vt:lpstr>Cont..</vt:lpstr>
      <vt:lpstr>Cont..</vt:lpstr>
      <vt:lpstr>Use Case Diagram</vt:lpstr>
      <vt:lpstr>System Sequence Diagram</vt:lpstr>
      <vt:lpstr>Prototype  </vt:lpstr>
      <vt:lpstr>Signup(Ground Owner/ Team) Dashboard</vt:lpstr>
      <vt:lpstr>LOGIN(Ground Owner/Team) Dashboard</vt:lpstr>
      <vt:lpstr>Teams Dashboard</vt:lpstr>
      <vt:lpstr>Ground Dashboard </vt:lpstr>
      <vt:lpstr>Academy Dashboard</vt:lpstr>
      <vt:lpstr>Bookings  </vt:lpstr>
      <vt:lpstr>Slots Timing / Available Slots</vt:lpstr>
      <vt:lpstr>Chat Box</vt:lpstr>
      <vt:lpstr>Any Questions?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Waqar ul Hassan</dc:creator>
  <cp:lastModifiedBy>harja</cp:lastModifiedBy>
  <cp:revision>658</cp:revision>
  <cp:lastPrinted>2023-01-25T08:48:00Z</cp:lastPrinted>
  <dcterms:created xsi:type="dcterms:W3CDTF">2020-10-13T09:21:00Z</dcterms:created>
  <dcterms:modified xsi:type="dcterms:W3CDTF">2025-06-30T08:54:02Z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0x010100A37BC594A95DE64DA89C3102443A3B24</vt:lpwstr>
  </property>
  <property fmtid="{D5CDD505-2E9C-101B-9397-08002B2CF9AE}" pid="3" name="ICV">
    <vt:lpwstr>8B4367567251419D8294AB5B6B04AA67_12</vt:lpwstr>
  </property>
  <property fmtid="{D5CDD505-2E9C-101B-9397-08002B2CF9AE}" pid="4" name="KSOProductBuildVer">
    <vt:lpwstr>1033-12.2.0.21546</vt:lpwstr>
  </property>
</Properties>
</file>